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4" r:id="rId3"/>
    <p:sldId id="257" r:id="rId4"/>
    <p:sldId id="258" r:id="rId5"/>
    <p:sldId id="260" r:id="rId6"/>
    <p:sldId id="259" r:id="rId7"/>
    <p:sldId id="262" r:id="rId8"/>
    <p:sldId id="263" r:id="rId9"/>
    <p:sldId id="261" r:id="rId10"/>
    <p:sldId id="265"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varScale="1">
        <p:scale>
          <a:sx n="48" d="100"/>
          <a:sy n="48" d="100"/>
        </p:scale>
        <p:origin x="-15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16" name="Slide Number Placeholder 15"/>
          <p:cNvSpPr>
            <a:spLocks noGrp="1"/>
          </p:cNvSpPr>
          <p:nvPr>
            <p:ph type="sldNum" sz="quarter" idx="11"/>
          </p:nvPr>
        </p:nvSpPr>
        <p:spPr/>
        <p:txBody>
          <a:bodyPr/>
          <a:lstStyle/>
          <a:p>
            <a:fld id="{025B7683-C2DD-4868-BD36-C7C8AD9DC04D}" type="slidenum">
              <a:rPr lang="lt-LT" smtClean="0"/>
              <a:pPr/>
              <a:t>‹#›</a:t>
            </a:fld>
            <a:endParaRPr lang="lt-LT"/>
          </a:p>
        </p:txBody>
      </p:sp>
      <p:sp>
        <p:nvSpPr>
          <p:cNvPr id="17" name="Footer Placeholder 16"/>
          <p:cNvSpPr>
            <a:spLocks noGrp="1"/>
          </p:cNvSpPr>
          <p:nvPr>
            <p:ph type="ftr" sz="quarter" idx="12"/>
          </p:nvPr>
        </p:nvSpPr>
        <p:spPr/>
        <p:txBody>
          <a:bodyPr/>
          <a:lstStyle/>
          <a:p>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25B7683-C2DD-4868-BD36-C7C8AD9DC04D}"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25B7683-C2DD-4868-BD36-C7C8AD9DC04D}"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1240EDB-8944-4579-A19D-FEFA6AE4ACAB}" type="datetimeFigureOut">
              <a:rPr lang="lt-LT" smtClean="0"/>
              <a:pPr/>
              <a:t>2014.09.28</a:t>
            </a:fld>
            <a:endParaRPr lang="lt-LT"/>
          </a:p>
        </p:txBody>
      </p:sp>
      <p:sp>
        <p:nvSpPr>
          <p:cNvPr id="15" name="Slide Number Placeholder 14"/>
          <p:cNvSpPr>
            <a:spLocks noGrp="1"/>
          </p:cNvSpPr>
          <p:nvPr>
            <p:ph type="sldNum" sz="quarter" idx="15"/>
          </p:nvPr>
        </p:nvSpPr>
        <p:spPr/>
        <p:txBody>
          <a:bodyPr/>
          <a:lstStyle>
            <a:lvl1pPr algn="ctr">
              <a:defRPr/>
            </a:lvl1pPr>
          </a:lstStyle>
          <a:p>
            <a:fld id="{025B7683-C2DD-4868-BD36-C7C8AD9DC04D}" type="slidenum">
              <a:rPr lang="lt-LT" smtClean="0"/>
              <a:pPr/>
              <a:t>‹#›</a:t>
            </a:fld>
            <a:endParaRPr lang="lt-LT"/>
          </a:p>
        </p:txBody>
      </p:sp>
      <p:sp>
        <p:nvSpPr>
          <p:cNvPr id="16" name="Footer Placeholder 15"/>
          <p:cNvSpPr>
            <a:spLocks noGrp="1"/>
          </p:cNvSpPr>
          <p:nvPr>
            <p:ph type="ftr" sz="quarter" idx="16"/>
          </p:nvPr>
        </p:nvSpPr>
        <p:spPr/>
        <p:txBody>
          <a:bodyPr/>
          <a:lstStyle/>
          <a:p>
            <a:endParaRPr lang="lt-LT"/>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25B7683-C2DD-4868-BD36-C7C8AD9DC04D}" type="slidenum">
              <a:rPr lang="lt-LT" smtClean="0"/>
              <a:pPr/>
              <a:t>‹#›</a:t>
            </a:fld>
            <a:endParaRPr lang="lt-LT"/>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25B7683-C2DD-4868-BD36-C7C8AD9DC04D}" type="slidenum">
              <a:rPr lang="lt-LT" smtClean="0"/>
              <a:pPr/>
              <a:t>‹#›</a:t>
            </a:fld>
            <a:endParaRPr lang="lt-LT"/>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25B7683-C2DD-4868-BD36-C7C8AD9DC04D}" type="slidenum">
              <a:rPr lang="lt-LT" smtClean="0"/>
              <a:pPr/>
              <a:t>‹#›</a:t>
            </a:fld>
            <a:endParaRPr lang="lt-LT"/>
          </a:p>
        </p:txBody>
      </p:sp>
      <p:sp>
        <p:nvSpPr>
          <p:cNvPr id="8" name="Footer Placeholder 7"/>
          <p:cNvSpPr>
            <a:spLocks noGrp="1"/>
          </p:cNvSpPr>
          <p:nvPr>
            <p:ph type="ftr" sz="quarter" idx="11"/>
          </p:nvPr>
        </p:nvSpPr>
        <p:spPr/>
        <p:txBody>
          <a:bodyPr/>
          <a:lstStyle/>
          <a:p>
            <a:endParaRPr lang="lt-LT"/>
          </a:p>
        </p:txBody>
      </p:sp>
      <p:sp>
        <p:nvSpPr>
          <p:cNvPr id="7" name="Date Placeholder 6"/>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025B7683-C2DD-4868-BD36-C7C8AD9DC04D}" type="slidenum">
              <a:rPr lang="lt-LT" smtClean="0"/>
              <a:pPr/>
              <a:t>‹#›</a:t>
            </a:fld>
            <a:endParaRPr lang="lt-LT"/>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025B7683-C2DD-4868-BD36-C7C8AD9DC04D}"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1240EDB-8944-4579-A19D-FEFA6AE4ACAB}" type="datetimeFigureOut">
              <a:rPr lang="lt-LT" smtClean="0"/>
              <a:pPr/>
              <a:t>2014.09.28</a:t>
            </a:fld>
            <a:endParaRPr lang="lt-LT"/>
          </a:p>
        </p:txBody>
      </p:sp>
      <p:sp>
        <p:nvSpPr>
          <p:cNvPr id="9" name="Slide Number Placeholder 8"/>
          <p:cNvSpPr>
            <a:spLocks noGrp="1"/>
          </p:cNvSpPr>
          <p:nvPr>
            <p:ph type="sldNum" sz="quarter" idx="15"/>
          </p:nvPr>
        </p:nvSpPr>
        <p:spPr/>
        <p:txBody>
          <a:bodyPr/>
          <a:lstStyle/>
          <a:p>
            <a:fld id="{025B7683-C2DD-4868-BD36-C7C8AD9DC04D}" type="slidenum">
              <a:rPr lang="lt-LT" smtClean="0"/>
              <a:pPr/>
              <a:t>‹#›</a:t>
            </a:fld>
            <a:endParaRPr lang="lt-LT"/>
          </a:p>
        </p:txBody>
      </p:sp>
      <p:sp>
        <p:nvSpPr>
          <p:cNvPr id="10" name="Footer Placeholder 9"/>
          <p:cNvSpPr>
            <a:spLocks noGrp="1"/>
          </p:cNvSpPr>
          <p:nvPr>
            <p:ph type="ftr" sz="quarter" idx="16"/>
          </p:nvPr>
        </p:nvSpPr>
        <p:spPr/>
        <p:txBody>
          <a:bodyPr/>
          <a:lstStyle/>
          <a:p>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1240EDB-8944-4579-A19D-FEFA6AE4ACAB}" type="datetimeFigureOut">
              <a:rPr lang="lt-LT" smtClean="0"/>
              <a:pPr/>
              <a:t>2014.09.28</a:t>
            </a:fld>
            <a:endParaRPr lang="lt-LT"/>
          </a:p>
        </p:txBody>
      </p:sp>
      <p:sp>
        <p:nvSpPr>
          <p:cNvPr id="9" name="Slide Number Placeholder 8"/>
          <p:cNvSpPr>
            <a:spLocks noGrp="1"/>
          </p:cNvSpPr>
          <p:nvPr>
            <p:ph type="sldNum" sz="quarter" idx="11"/>
          </p:nvPr>
        </p:nvSpPr>
        <p:spPr/>
        <p:txBody>
          <a:bodyPr/>
          <a:lstStyle/>
          <a:p>
            <a:fld id="{025B7683-C2DD-4868-BD36-C7C8AD9DC04D}" type="slidenum">
              <a:rPr lang="lt-LT" smtClean="0"/>
              <a:pPr/>
              <a:t>‹#›</a:t>
            </a:fld>
            <a:endParaRPr lang="lt-LT"/>
          </a:p>
        </p:txBody>
      </p:sp>
      <p:sp>
        <p:nvSpPr>
          <p:cNvPr id="10" name="Footer Placeholder 9"/>
          <p:cNvSpPr>
            <a:spLocks noGrp="1"/>
          </p:cNvSpPr>
          <p:nvPr>
            <p:ph type="ftr" sz="quarter" idx="12"/>
          </p:nvPr>
        </p:nvSpPr>
        <p:spPr/>
        <p:txBody>
          <a:bodyPr/>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1240EDB-8944-4579-A19D-FEFA6AE4ACAB}" type="datetimeFigureOut">
              <a:rPr lang="lt-LT" smtClean="0"/>
              <a:pPr/>
              <a:t>2014.09.28</a:t>
            </a:fld>
            <a:endParaRPr lang="lt-LT"/>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lt-LT"/>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25B7683-C2DD-4868-BD36-C7C8AD9DC04D}" type="slidenum">
              <a:rPr lang="lt-LT" smtClean="0"/>
              <a:pPr/>
              <a:t>‹#›</a:t>
            </a:fld>
            <a:endParaRPr lang="lt-LT"/>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lt-LT" dirty="0" smtClean="0"/>
              <a:t>Parengė : Justas Lipčius </a:t>
            </a:r>
            <a:endParaRPr lang="lt-LT" dirty="0"/>
          </a:p>
        </p:txBody>
      </p:sp>
      <p:sp>
        <p:nvSpPr>
          <p:cNvPr id="2" name="Title 1"/>
          <p:cNvSpPr>
            <a:spLocks noGrp="1"/>
          </p:cNvSpPr>
          <p:nvPr>
            <p:ph type="ctrTitle"/>
          </p:nvPr>
        </p:nvSpPr>
        <p:spPr/>
        <p:txBody>
          <a:bodyPr/>
          <a:lstStyle/>
          <a:p>
            <a:r>
              <a:rPr lang="lt-LT" dirty="0" smtClean="0"/>
              <a:t> Tankai</a:t>
            </a:r>
            <a:endParaRPr lang="lt-L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lt-LT" sz="4000" dirty="0" smtClean="0"/>
          </a:p>
          <a:p>
            <a:pPr algn="ctr"/>
            <a:endParaRPr lang="lt-LT" sz="4000" dirty="0" smtClean="0"/>
          </a:p>
          <a:p>
            <a:pPr algn="ctr">
              <a:buNone/>
            </a:pPr>
            <a:r>
              <a:rPr lang="lt-LT" sz="4000" dirty="0" smtClean="0"/>
              <a:t>Ačiū už dėmesį </a:t>
            </a:r>
            <a:r>
              <a:rPr lang="lt-LT" sz="4000" dirty="0" smtClean="0">
                <a:sym typeface="Wingdings" pitchFamily="2" charset="2"/>
              </a:rPr>
              <a:t> </a:t>
            </a:r>
            <a:endParaRPr lang="lt-LT"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547942"/>
          </a:xfrm>
        </p:spPr>
        <p:txBody>
          <a:bodyPr/>
          <a:lstStyle/>
          <a:p>
            <a:r>
              <a:rPr lang="lt-LT" dirty="0" smtClean="0"/>
              <a:t>Lancelot de Mole</a:t>
            </a:r>
          </a:p>
          <a:p>
            <a:r>
              <a:rPr lang="lt-LT" dirty="0" smtClean="0"/>
              <a:t>Gimė: 1880 m. kovas 13 d., Adelaidė, Australija</a:t>
            </a:r>
          </a:p>
          <a:p>
            <a:r>
              <a:rPr lang="lt-LT" dirty="0" smtClean="0"/>
              <a:t>Mirė: 1950 m. gegužė 6 d., City of Liverpool, Sidnėjus, Australija</a:t>
            </a:r>
          </a:p>
          <a:p>
            <a:endParaRPr lang="lt-LT" dirty="0"/>
          </a:p>
        </p:txBody>
      </p:sp>
      <p:sp>
        <p:nvSpPr>
          <p:cNvPr id="3" name="Title 2"/>
          <p:cNvSpPr>
            <a:spLocks noGrp="1"/>
          </p:cNvSpPr>
          <p:nvPr>
            <p:ph type="title"/>
          </p:nvPr>
        </p:nvSpPr>
        <p:spPr/>
        <p:txBody>
          <a:bodyPr/>
          <a:lstStyle/>
          <a:p>
            <a:r>
              <a:rPr lang="lt-LT" dirty="0" smtClean="0"/>
              <a:t>                         Išradejas</a:t>
            </a:r>
            <a:endParaRPr lang="lt-LT" dirty="0"/>
          </a:p>
        </p:txBody>
      </p:sp>
      <p:sp>
        <p:nvSpPr>
          <p:cNvPr id="1026" name="AutoShape 2" descr="Vaizdo rezultatas pagal u&amp;zcaron;klaus&amp;aogon; „de mole“"/>
          <p:cNvSpPr>
            <a:spLocks noChangeAspect="1" noChangeArrowheads="1"/>
          </p:cNvSpPr>
          <p:nvPr/>
        </p:nvSpPr>
        <p:spPr bwMode="auto">
          <a:xfrm>
            <a:off x="155575" y="-731838"/>
            <a:ext cx="1238250" cy="15240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sp>
        <p:nvSpPr>
          <p:cNvPr id="1028" name="AutoShape 4" descr="Vaizdo rezultatas pagal u&amp;zcaron;klaus&amp;aogon; „de mole“"/>
          <p:cNvSpPr>
            <a:spLocks noChangeAspect="1" noChangeArrowheads="1"/>
          </p:cNvSpPr>
          <p:nvPr/>
        </p:nvSpPr>
        <p:spPr bwMode="auto">
          <a:xfrm>
            <a:off x="155575" y="-731838"/>
            <a:ext cx="1238250" cy="15240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pic>
        <p:nvPicPr>
          <p:cNvPr id="1030" name="Picture 6" descr="http://upload.wikimedia.org/wikipedia/commons/e/ee/Lancelot_Eldin_de_Mole_%281880%E2%80%931950%29.jpg"/>
          <p:cNvPicPr>
            <a:picLocks noChangeAspect="1" noChangeArrowheads="1"/>
          </p:cNvPicPr>
          <p:nvPr/>
        </p:nvPicPr>
        <p:blipFill>
          <a:blip r:embed="rId2" cstate="print"/>
          <a:srcRect/>
          <a:stretch>
            <a:fillRect/>
          </a:stretch>
        </p:blipFill>
        <p:spPr bwMode="auto">
          <a:xfrm>
            <a:off x="1142976" y="4071942"/>
            <a:ext cx="1928826" cy="22574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1571612"/>
            <a:ext cx="8229600" cy="1928826"/>
          </a:xfrm>
        </p:spPr>
        <p:txBody>
          <a:bodyPr/>
          <a:lstStyle/>
          <a:p>
            <a:r>
              <a:rPr lang="lt-LT" dirty="0" smtClean="0"/>
              <a:t>Tankas -šarvuota vikšrinė (rečiau ratinė) kovos mašina, kuriai būdinga šarvuotė, sukiojamas šarvuotasis bokštas su pagrindine tanko ginkluote.</a:t>
            </a:r>
          </a:p>
          <a:p>
            <a:endParaRPr lang="lt-LT" dirty="0"/>
          </a:p>
        </p:txBody>
      </p:sp>
      <p:sp>
        <p:nvSpPr>
          <p:cNvPr id="3" name="Title 2"/>
          <p:cNvSpPr>
            <a:spLocks noGrp="1"/>
          </p:cNvSpPr>
          <p:nvPr>
            <p:ph type="title"/>
          </p:nvPr>
        </p:nvSpPr>
        <p:spPr/>
        <p:txBody>
          <a:bodyPr/>
          <a:lstStyle/>
          <a:p>
            <a:r>
              <a:rPr lang="lt-LT" dirty="0" smtClean="0"/>
              <a:t>Tankas</a:t>
            </a:r>
            <a:endParaRPr lang="lt-LT" dirty="0"/>
          </a:p>
        </p:txBody>
      </p:sp>
      <p:pic>
        <p:nvPicPr>
          <p:cNvPr id="14338" name="Picture 2" descr="http://upload.wikimedia.org/wikipedia/commons/thumb/c/c6/6755_-_Moscow_-_Poklonnaya_Hill_-_Tank.JPG/300px-6755_-_Moscow_-_Poklonnaya_Hill_-_Tank.JPG"/>
          <p:cNvPicPr>
            <a:picLocks noChangeAspect="1" noChangeArrowheads="1"/>
          </p:cNvPicPr>
          <p:nvPr/>
        </p:nvPicPr>
        <p:blipFill>
          <a:blip r:embed="rId2" cstate="print"/>
          <a:srcRect/>
          <a:stretch>
            <a:fillRect/>
          </a:stretch>
        </p:blipFill>
        <p:spPr bwMode="auto">
          <a:xfrm>
            <a:off x="3428992" y="3000372"/>
            <a:ext cx="4643450" cy="34825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76768"/>
          </a:xfrm>
        </p:spPr>
        <p:txBody>
          <a:bodyPr>
            <a:normAutofit fontScale="77500" lnSpcReduction="20000"/>
          </a:bodyPr>
          <a:lstStyle/>
          <a:p>
            <a:r>
              <a:rPr lang="lt-LT" dirty="0" smtClean="0"/>
              <a:t>Tanko ginkluotė paprastai susideda iš keleto puolamųjų ir ginybinių ginkluotės sistemų. Šios ginkluotės sistemos kartais skirstomos į pagrindines ir papagrindinė puolamoji ginkluotės sistema – pabūklasrečiau – raketų paleidimo įrenginys, egzistuoja tankai su dvigubos paskirties (artilerijos ir raketų paleidimo) pabūklais ar liepsnosvaidis, Pirmoje XX a. pusėje buvo ir kulkosvaidžiais ginkluotų tankų;</a:t>
            </a:r>
          </a:p>
          <a:p>
            <a:r>
              <a:rPr lang="lt-LT" dirty="0" smtClean="0"/>
              <a:t>papildoma puolamoji ginkluotės sistema – kulkosvaidžiai, rečiau mažo kalibro pabūklai ar liepsnosvaidžiai;</a:t>
            </a:r>
          </a:p>
          <a:p>
            <a:r>
              <a:rPr lang="lt-LT" dirty="0" smtClean="0"/>
              <a:t>pagrindinė ginamoji ginkluotės sistema – šarvuotė, gali buti homogeninė ir kombinuota;</a:t>
            </a:r>
          </a:p>
          <a:p>
            <a:r>
              <a:rPr lang="lt-LT" dirty="0" smtClean="0"/>
              <a:t>papildoma ginamoji ginkluotės sistema – maskuotė, zenitiniai kulkosvaidžiai, dūmų granatų granatsvaidžiai ar dūmų gaminimo įranga, lazerinio apšvitinimo detektoriai, elektroninių trikdžių paleidimo sistemos, aktyvios apsaugos sistemos.</a:t>
            </a:r>
          </a:p>
          <a:p>
            <a:r>
              <a:rPr lang="lt-LT" dirty="0" smtClean="0"/>
              <a:t>pildomas:</a:t>
            </a:r>
            <a:endParaRPr lang="lt-LT" dirty="0"/>
          </a:p>
        </p:txBody>
      </p:sp>
      <p:sp>
        <p:nvSpPr>
          <p:cNvPr id="3" name="Title 2"/>
          <p:cNvSpPr>
            <a:spLocks noGrp="1"/>
          </p:cNvSpPr>
          <p:nvPr>
            <p:ph type="title"/>
          </p:nvPr>
        </p:nvSpPr>
        <p:spPr/>
        <p:txBody>
          <a:bodyPr/>
          <a:lstStyle/>
          <a:p>
            <a:r>
              <a:rPr lang="lt-LT" dirty="0" smtClean="0"/>
              <a:t>            Tanko ginkluotė</a:t>
            </a:r>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833694"/>
          </a:xfrm>
        </p:spPr>
        <p:txBody>
          <a:bodyPr>
            <a:normAutofit fontScale="77500" lnSpcReduction="20000"/>
          </a:bodyPr>
          <a:lstStyle/>
          <a:p>
            <a:r>
              <a:rPr lang="lt-LT" dirty="0" smtClean="0"/>
              <a:t>Šarvuotų kovos mašinų prototipai buvo kuriami įvairiuose pasaulio šalyse Jungtinėje Karalystėje, Vokietijoje, Rusijoje, Prancūzijoje.</a:t>
            </a:r>
          </a:p>
          <a:p>
            <a:r>
              <a:rPr lang="lt-LT" dirty="0" smtClean="0"/>
              <a:t>Pirmieji serijomis gaminami ir praktiškai mūšio lauke naudoti tankai buvo sukurti Jungtinėje Karalystėje. Šie tankai į mūšio laukus buvo gabenami traukiniais, apdengti brezentu jie labai priminė degalų cisternas, o siekiant išsaugoti paslaptį dokumentuose ir buvo rašoma „bakas“ . 1915 m. rugsėjo 6 d. jie pirmą kartą panaudoti Pirmojo pasaulinio karo fronte. Tankus vėliau sukūrė ir 1917 m. balandžio 17 d. pirmą kartą panaudojo ir prancūzai. Pirmą kartą masiškai tankai panaudoti 1917 m. lapkričio 20 d. Kambrė mūšyje.</a:t>
            </a:r>
          </a:p>
          <a:p>
            <a:endParaRPr lang="lt-LT" dirty="0"/>
          </a:p>
        </p:txBody>
      </p:sp>
      <p:sp>
        <p:nvSpPr>
          <p:cNvPr id="3" name="Title 2"/>
          <p:cNvSpPr>
            <a:spLocks noGrp="1"/>
          </p:cNvSpPr>
          <p:nvPr>
            <p:ph type="title"/>
          </p:nvPr>
        </p:nvSpPr>
        <p:spPr/>
        <p:txBody>
          <a:bodyPr/>
          <a:lstStyle/>
          <a:p>
            <a:r>
              <a:rPr lang="lt-LT" dirty="0" smtClean="0"/>
              <a:t>                          Istorija</a:t>
            </a:r>
            <a:endParaRPr lang="lt-LT" dirty="0"/>
          </a:p>
        </p:txBody>
      </p:sp>
      <p:pic>
        <p:nvPicPr>
          <p:cNvPr id="18434" name="Picture 2" descr="http://upload.wikimedia.org/wikipedia/commons/thumb/f/f6/British_Mark_I_male_tank_Somme_25_September_1916.jpg/280px-British_Mark_I_male_tank_Somme_25_September_1916.jpg"/>
          <p:cNvPicPr>
            <a:picLocks noChangeAspect="1" noChangeArrowheads="1"/>
          </p:cNvPicPr>
          <p:nvPr/>
        </p:nvPicPr>
        <p:blipFill>
          <a:blip r:embed="rId2" cstate="print"/>
          <a:srcRect/>
          <a:stretch>
            <a:fillRect/>
          </a:stretch>
        </p:blipFill>
        <p:spPr bwMode="auto">
          <a:xfrm>
            <a:off x="714348" y="4214818"/>
            <a:ext cx="2857520" cy="2286016"/>
          </a:xfrm>
          <a:prstGeom prst="rect">
            <a:avLst/>
          </a:prstGeom>
          <a:noFill/>
        </p:spPr>
      </p:pic>
      <p:pic>
        <p:nvPicPr>
          <p:cNvPr id="18436" name="Picture 4" descr="http://upload.wikimedia.org/wikipedia/commons/thumb/3/37/Lithuanian_tanks_heading_to_Lithuanian_capital_Vilnius_in_1939.jpg/280px-Lithuanian_tanks_heading_to_Lithuanian_capital_Vilnius_in_1939.jpg"/>
          <p:cNvPicPr>
            <a:picLocks noChangeAspect="1" noChangeArrowheads="1"/>
          </p:cNvPicPr>
          <p:nvPr/>
        </p:nvPicPr>
        <p:blipFill>
          <a:blip r:embed="rId3" cstate="print"/>
          <a:srcRect/>
          <a:stretch>
            <a:fillRect/>
          </a:stretch>
        </p:blipFill>
        <p:spPr bwMode="auto">
          <a:xfrm>
            <a:off x="5072066" y="4143380"/>
            <a:ext cx="3000396" cy="242889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762256"/>
          </a:xfrm>
        </p:spPr>
        <p:txBody>
          <a:bodyPr>
            <a:normAutofit fontScale="85000" lnSpcReduction="20000"/>
          </a:bodyPr>
          <a:lstStyle/>
          <a:p>
            <a:r>
              <a:rPr lang="lt-LT" dirty="0" smtClean="0"/>
              <a:t>Pirmojo pasaulinio karo metu buvo kuriami ir statomi tankai, kurių pagrindinė ginkluotė buvo kulkosvaidžiai ir pabūklai, tarp pasaulinių karų pagrindiniai tanko ginklai buvo pabūklai, rečiau liepsnosvaidžiai. Po Antrojo pasaulinio karo pradėti gaminti tankai, kurių pagrindinė ginkluotė buvo raketų paleidimo įrenginiai, vėliau atsirado universalūs pabūklai, galintis per vamzdį šaudyti ir sviediniais, ir raketiniais šaudmenimis.</a:t>
            </a:r>
          </a:p>
          <a:p>
            <a:r>
              <a:rPr lang="lt-LT" dirty="0" smtClean="0"/>
              <a:t>Tankų daliniai paprastai yra palaikomi pėstininkų, aviacijos, artilerijos ir inžinerinių dalinių.</a:t>
            </a:r>
          </a:p>
          <a:p>
            <a:endParaRPr lang="lt-LT" b="1" dirty="0" smtClean="0"/>
          </a:p>
          <a:p>
            <a:endParaRPr lang="lt-LT" dirty="0"/>
          </a:p>
        </p:txBody>
      </p:sp>
      <p:sp>
        <p:nvSpPr>
          <p:cNvPr id="3" name="Title 2"/>
          <p:cNvSpPr>
            <a:spLocks noGrp="1"/>
          </p:cNvSpPr>
          <p:nvPr>
            <p:ph type="title"/>
          </p:nvPr>
        </p:nvSpPr>
        <p:spPr/>
        <p:txBody>
          <a:bodyPr/>
          <a:lstStyle/>
          <a:p>
            <a:r>
              <a:rPr lang="lt-LT" dirty="0" smtClean="0"/>
              <a:t>       Pirmasis pasaulinis karas</a:t>
            </a:r>
            <a:endParaRPr lang="lt-LT" dirty="0"/>
          </a:p>
        </p:txBody>
      </p:sp>
      <p:pic>
        <p:nvPicPr>
          <p:cNvPr id="16386" name="Picture 2" descr="http://img.lrytas.lt/show_foto/?id=478233&amp;s=11&amp;f=4"/>
          <p:cNvPicPr>
            <a:picLocks noChangeAspect="1" noChangeArrowheads="1"/>
          </p:cNvPicPr>
          <p:nvPr/>
        </p:nvPicPr>
        <p:blipFill>
          <a:blip r:embed="rId2" cstate="print"/>
          <a:srcRect/>
          <a:stretch>
            <a:fillRect/>
          </a:stretch>
        </p:blipFill>
        <p:spPr bwMode="auto">
          <a:xfrm>
            <a:off x="4643438" y="4000504"/>
            <a:ext cx="3643338" cy="26417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547942"/>
          </a:xfrm>
        </p:spPr>
        <p:txBody>
          <a:bodyPr>
            <a:normAutofit fontScale="92500"/>
          </a:bodyPr>
          <a:lstStyle/>
          <a:p>
            <a:r>
              <a:rPr lang="lt-LT" dirty="0" smtClean="0"/>
              <a:t>Trys pagrindiniai tanko efektyvumo faktoriai yra ginkluotė, mobilumas ir apsauga (šarvų stiprumas). Ginkluotė apsprendžia tanko galimybes sunaikinti priešo objektus. Tarp svarbių ginkluotės charakteristikų yra nuotolis, kurį pasiekia iš tanko pabūklo paleisti sviediniai ar valdomos raketos, galimybė šaudyti judant ir į judančius taikinius.</a:t>
            </a:r>
            <a:endParaRPr lang="lt-LT" dirty="0"/>
          </a:p>
        </p:txBody>
      </p:sp>
      <p:sp>
        <p:nvSpPr>
          <p:cNvPr id="3" name="Title 2"/>
          <p:cNvSpPr>
            <a:spLocks noGrp="1"/>
          </p:cNvSpPr>
          <p:nvPr>
            <p:ph type="title"/>
          </p:nvPr>
        </p:nvSpPr>
        <p:spPr/>
        <p:txBody>
          <a:bodyPr/>
          <a:lstStyle/>
          <a:p>
            <a:r>
              <a:rPr lang="lt-LT" b="1" dirty="0" smtClean="0"/>
              <a:t>                    Konstrukcija</a:t>
            </a:r>
            <a:endParaRPr lang="lt-LT" b="1" dirty="0"/>
          </a:p>
        </p:txBody>
      </p:sp>
      <p:pic>
        <p:nvPicPr>
          <p:cNvPr id="20482" name="Picture 2" descr="http://s1.15cdn.lt/images/photos/615109/big/renaultft-17tankinternallayoutdiagram-5281055f3b433.jpg"/>
          <p:cNvPicPr>
            <a:picLocks noChangeAspect="1" noChangeArrowheads="1"/>
          </p:cNvPicPr>
          <p:nvPr/>
        </p:nvPicPr>
        <p:blipFill>
          <a:blip r:embed="rId2" cstate="print"/>
          <a:srcRect/>
          <a:stretch>
            <a:fillRect/>
          </a:stretch>
        </p:blipFill>
        <p:spPr bwMode="auto">
          <a:xfrm>
            <a:off x="3571868" y="4071942"/>
            <a:ext cx="3643338" cy="254317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619380"/>
          </a:xfrm>
        </p:spPr>
        <p:txBody>
          <a:bodyPr/>
          <a:lstStyle/>
          <a:p>
            <a:r>
              <a:rPr lang="lt-LT" dirty="0" smtClean="0"/>
              <a:t>Stipriausiai šarvuotas yra tanko priekis, silpniau šarvuoti bortai, o dar silpniau – užpakalinė ir viršutinė dalys. Įvairių modelių tankai, turi specifinių „silpnų“ vietų. Klasikinės „silpnos“ vietos tai važiuoklė, vieta kur korpusas jungiasi su bokšteliu, matymo ir taikymosi prietaisai ir kt.</a:t>
            </a:r>
            <a:endParaRPr lang="lt-LT" dirty="0"/>
          </a:p>
        </p:txBody>
      </p:sp>
      <p:sp>
        <p:nvSpPr>
          <p:cNvPr id="3" name="Title 2"/>
          <p:cNvSpPr>
            <a:spLocks noGrp="1"/>
          </p:cNvSpPr>
          <p:nvPr>
            <p:ph type="title"/>
          </p:nvPr>
        </p:nvSpPr>
        <p:spPr>
          <a:xfrm>
            <a:off x="500034" y="642918"/>
            <a:ext cx="8229600" cy="928694"/>
          </a:xfrm>
        </p:spPr>
        <p:txBody>
          <a:bodyPr>
            <a:normAutofit fontScale="90000"/>
          </a:bodyPr>
          <a:lstStyle/>
          <a:p>
            <a:r>
              <a:rPr lang="lt-LT" b="1" dirty="0" smtClean="0"/>
              <a:t>                      Pažeidžiamumas</a:t>
            </a:r>
            <a:br>
              <a:rPr lang="lt-LT" b="1" dirty="0" smtClean="0"/>
            </a:br>
            <a:endParaRPr lang="lt-LT" dirty="0"/>
          </a:p>
        </p:txBody>
      </p:sp>
      <p:pic>
        <p:nvPicPr>
          <p:cNvPr id="21506" name="Picture 2" descr="http://upload.wikimedia.org/wikipedia/commons/thumb/f/fb/IS-2_scheme_of_armour.jpg/280px-IS-2_scheme_of_armour.jpg"/>
          <p:cNvPicPr>
            <a:picLocks noChangeAspect="1" noChangeArrowheads="1"/>
          </p:cNvPicPr>
          <p:nvPr/>
        </p:nvPicPr>
        <p:blipFill>
          <a:blip r:embed="rId2" cstate="print"/>
          <a:srcRect/>
          <a:stretch>
            <a:fillRect/>
          </a:stretch>
        </p:blipFill>
        <p:spPr bwMode="auto">
          <a:xfrm>
            <a:off x="4857752" y="3929066"/>
            <a:ext cx="3714776" cy="235745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3500462"/>
          </a:xfrm>
        </p:spPr>
        <p:txBody>
          <a:bodyPr>
            <a:normAutofit fontScale="77500" lnSpcReduction="20000"/>
          </a:bodyPr>
          <a:lstStyle/>
          <a:p>
            <a:r>
              <a:rPr lang="lt-LT" dirty="0" smtClean="0"/>
              <a:t>Šiais laikais tankai yra tapę pagrindine </a:t>
            </a:r>
            <a:r>
              <a:rPr lang="lt-LT" smtClean="0"/>
              <a:t>sausumos kariuomenės</a:t>
            </a:r>
            <a:r>
              <a:rPr lang="lt-LT" dirty="0" smtClean="0"/>
              <a:t> </a:t>
            </a:r>
            <a:r>
              <a:rPr lang="lt-LT" smtClean="0"/>
              <a:t>smogiamąja </a:t>
            </a:r>
            <a:r>
              <a:rPr lang="lt-LT" dirty="0" smtClean="0"/>
              <a:t>jėga. Vietoje Antrojo pasaulinio karo metu naudotų lengvųjų, vidutinių ir sunkiųjų tankų, daugelyje šalių yra naudojama universali tankų rūšis – pagrindiniai tankai. Šiuolaikiniai tankai turi didelio kalibro pabūklus, pagrindinių elementų komponuotė nusistovėjo ir beveik visų tankų yra vienoda. Spartus chemijos ir fizikos mokslo vystymasis (kompozitinės medžiagos, keramika, urano lydiniai) leido nedidinat šarvų storio gerokai sustiprinti tankų šarvų atsparumą sveidinių, raketų poveikiui, Taip pat pradėtos naudoti naujos gynybinės sistemos (reaktyvūs šarvai, aktyvios gynybos sistemos, ir kt.), elektronika (radarai, naktinio matymo, navigacijos bei kiti prietaisai), pabūkluose naudojami naujų tipų sviediniai (pokalibriniai, valdomi reaktyviniai) ir pan.</a:t>
            </a:r>
            <a:endParaRPr lang="lt-LT" dirty="0"/>
          </a:p>
        </p:txBody>
      </p:sp>
      <p:sp>
        <p:nvSpPr>
          <p:cNvPr id="3" name="Title 2"/>
          <p:cNvSpPr>
            <a:spLocks noGrp="1"/>
          </p:cNvSpPr>
          <p:nvPr>
            <p:ph type="title"/>
          </p:nvPr>
        </p:nvSpPr>
        <p:spPr/>
        <p:txBody>
          <a:bodyPr>
            <a:normAutofit fontScale="90000"/>
          </a:bodyPr>
          <a:lstStyle/>
          <a:p>
            <a:r>
              <a:rPr lang="lt-LT" b="1" dirty="0" smtClean="0"/>
              <a:t/>
            </a:r>
            <a:br>
              <a:rPr lang="lt-LT" b="1" dirty="0" smtClean="0"/>
            </a:br>
            <a:r>
              <a:rPr lang="lt-LT" b="1" dirty="0" smtClean="0"/>
              <a:t>                             Dabartis</a:t>
            </a:r>
            <a:br>
              <a:rPr lang="lt-LT" b="1" dirty="0" smtClean="0"/>
            </a:br>
            <a:endParaRPr lang="lt-LT" dirty="0"/>
          </a:p>
        </p:txBody>
      </p:sp>
      <p:pic>
        <p:nvPicPr>
          <p:cNvPr id="19458" name="Picture 2" descr="http://upload.wikimedia.org/wikipedia/commons/thumb/b/b7/Defense.gov_News_Photo_041027-F-2034C-010.jpg/280px-Defense.gov_News_Photo_041027-F-2034C-010.jpg"/>
          <p:cNvPicPr>
            <a:picLocks noChangeAspect="1" noChangeArrowheads="1"/>
          </p:cNvPicPr>
          <p:nvPr/>
        </p:nvPicPr>
        <p:blipFill>
          <a:blip r:embed="rId2" cstate="print"/>
          <a:srcRect/>
          <a:stretch>
            <a:fillRect/>
          </a:stretch>
        </p:blipFill>
        <p:spPr bwMode="auto">
          <a:xfrm>
            <a:off x="3428992" y="4357694"/>
            <a:ext cx="3786214" cy="235743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95</TotalTime>
  <Words>335</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 Tankai</vt:lpstr>
      <vt:lpstr>                         Išradejas</vt:lpstr>
      <vt:lpstr>Tankas</vt:lpstr>
      <vt:lpstr>            Tanko ginkluotė</vt:lpstr>
      <vt:lpstr>                          Istorija</vt:lpstr>
      <vt:lpstr>       Pirmasis pasaulinis karas</vt:lpstr>
      <vt:lpstr>                    Konstrukcija</vt:lpstr>
      <vt:lpstr>                      Pažeidžiamumas </vt:lpstr>
      <vt:lpstr>                              Dabartis </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Tankai</dc:title>
  <dc:creator>Mikas</dc:creator>
  <cp:lastModifiedBy>Jolita</cp:lastModifiedBy>
  <cp:revision>13</cp:revision>
  <dcterms:created xsi:type="dcterms:W3CDTF">2014-09-24T12:42:26Z</dcterms:created>
  <dcterms:modified xsi:type="dcterms:W3CDTF">2014-09-28T17:49:11Z</dcterms:modified>
</cp:coreProperties>
</file>